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146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1587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388620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587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l" rtl="0">
              <a:spcBef>
                <a:spcPts val="0"/>
              </a:spcBef>
              <a:buSzPts val="1400"/>
              <a:buChar char="●"/>
            </a:pPr>
            <a:endParaRPr sz="1200" b="0" i="0" u="none" strike="noStrike" cap="none"/>
          </a:p>
          <a:p>
            <a:pPr marL="0" lvl="1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2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3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5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6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8" indent="-8890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621283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98001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83838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0255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6514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7813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8537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9060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0953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0350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6027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1837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5026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31775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  <a:defRPr sz="2800"/>
            </a:lvl2pPr>
            <a:lvl3pPr marL="1143000" lvl="2" indent="-762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Char char="■"/>
              <a:defRPr sz="2400"/>
            </a:lvl3pPr>
            <a:lvl4pPr marL="1600200" lvl="3" indent="-18415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2000"/>
            </a:lvl4pPr>
            <a:lvl5pPr marL="2057400" lvl="4" indent="-1016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5pPr>
            <a:lvl6pPr marL="2514600" lvl="5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652145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 sz="1400" b="0" i="0" u="none" strike="noStrike" cap="none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521450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 sz="1400" b="0" i="0" u="none" strike="noStrike" cap="none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 sz="1400" b="0" i="0" u="none" strike="noStrike" cap="none">
              <a:solidFill>
                <a:schemeClr val="accent1"/>
              </a:solidFill>
            </a:endParaRPr>
          </a:p>
          <a:p>
            <a:pPr marL="0" lvl="1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2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3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5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6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8" indent="-8890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23850" y="1411287"/>
            <a:ext cx="8540750" cy="5257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31775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Char char="●"/>
              <a:defRPr sz="2800"/>
            </a:lvl2pPr>
            <a:lvl3pPr marL="1143000" lvl="2" indent="-762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Char char="■"/>
              <a:defRPr sz="2400"/>
            </a:lvl3pPr>
            <a:lvl4pPr marL="1600200" lvl="3" indent="-18415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2000"/>
            </a:lvl4pPr>
            <a:lvl5pPr marL="2057400" lvl="4" indent="-1016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2000"/>
            </a:lvl5pPr>
            <a:lvl6pPr marL="2514600" lvl="5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52145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 sz="1400" b="0" i="0" u="none" strike="noStrike" cap="none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521450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 sz="1400" b="0" i="0" u="none" strike="noStrike" cap="none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 sz="1400" b="0" i="0" u="none" strike="noStrike" cap="none">
              <a:solidFill>
                <a:schemeClr val="accent1"/>
              </a:solidFill>
            </a:endParaRPr>
          </a:p>
          <a:p>
            <a:pPr marL="0" lvl="1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2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3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5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6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8" indent="-8890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1112" y="0"/>
            <a:ext cx="9132887" cy="11255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879475"/>
            <a:ext cx="9144000" cy="144462"/>
            <a:chOff x="2411412" y="879475"/>
            <a:chExt cx="6732587" cy="144462"/>
          </a:xfrm>
        </p:grpSpPr>
        <p:cxnSp>
          <p:nvCxnSpPr>
            <p:cNvPr id="12" name="Shape 12"/>
            <p:cNvCxnSpPr/>
            <p:nvPr/>
          </p:nvCxnSpPr>
          <p:spPr>
            <a:xfrm>
              <a:off x="2411412" y="879475"/>
              <a:ext cx="6732587" cy="0"/>
            </a:xfrm>
            <a:prstGeom prst="straightConnector1">
              <a:avLst/>
            </a:prstGeom>
            <a:noFill/>
            <a:ln w="12700" cap="rnd" cmpd="sng">
              <a:solidFill>
                <a:schemeClr val="lt1"/>
              </a:solidFill>
              <a:prstDash val="solid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2411412" y="950912"/>
              <a:ext cx="6732587" cy="0"/>
            </a:xfrm>
            <a:prstGeom prst="straightConnector1">
              <a:avLst/>
            </a:prstGeom>
            <a:noFill/>
            <a:ln w="12700" cap="rnd" cmpd="sng">
              <a:solidFill>
                <a:schemeClr val="lt1"/>
              </a:solidFill>
              <a:prstDash val="solid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2411412" y="1023937"/>
              <a:ext cx="6732587" cy="0"/>
            </a:xfrm>
            <a:prstGeom prst="straightConnector1">
              <a:avLst/>
            </a:prstGeom>
            <a:noFill/>
            <a:ln w="12700" cap="rnd" cmpd="sng">
              <a:solidFill>
                <a:schemeClr val="lt1"/>
              </a:solidFill>
              <a:prstDash val="solid"/>
              <a:miter lim="8000"/>
              <a:headEnd type="none" w="med" len="med"/>
              <a:tailEnd type="none" w="med" len="med"/>
            </a:ln>
          </p:spPr>
        </p:cxnSp>
      </p:grpSp>
      <p:pic>
        <p:nvPicPr>
          <p:cNvPr id="15" name="Shape 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0"/>
            <a:ext cx="1169987" cy="110172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5026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203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31775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400"/>
              <a:buFont typeface="Arial"/>
              <a:buChar char="●"/>
              <a:defRPr sz="2800" b="0" i="0" u="none" strike="noStrike" cap="none"/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Font typeface="Arial"/>
              <a:buChar char="■"/>
              <a:defRPr sz="2400" b="0" i="0" u="none" strike="noStrike" cap="none"/>
            </a:lvl3pPr>
            <a:lvl4pPr marL="1600200" marR="0" lvl="3" indent="-1841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Arial"/>
              <a:buChar char="●"/>
              <a:defRPr sz="2000" b="0" i="0" u="none" strike="noStrike" cap="none"/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Arial"/>
              <a:buChar char="■"/>
              <a:defRPr sz="2000" b="0" i="0" u="none" strike="noStrike" cap="none"/>
            </a:lvl5pPr>
            <a:lvl6pPr marL="2514600" marR="0" lvl="5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52145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 sz="1400" b="0" i="0" u="none" strike="noStrike" cap="none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521450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 sz="1400" b="0" i="0" u="none" strike="noStrike" cap="none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 sz="1400" b="0" i="0" u="none" strike="noStrike" cap="none">
              <a:solidFill>
                <a:schemeClr val="accent1"/>
              </a:solidFill>
            </a:endParaRPr>
          </a:p>
          <a:p>
            <a:pPr marL="0" lvl="1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2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3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5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6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8" indent="-88900">
              <a:spcBef>
                <a:spcPts val="0"/>
              </a:spcBef>
              <a:buSzPts val="1400"/>
              <a:buChar char="■"/>
            </a:pPr>
            <a:endParaRPr/>
          </a:p>
        </p:txBody>
      </p:sp>
      <p:grpSp>
        <p:nvGrpSpPr>
          <p:cNvPr id="21" name="Shape 21"/>
          <p:cNvGrpSpPr/>
          <p:nvPr/>
        </p:nvGrpSpPr>
        <p:grpSpPr>
          <a:xfrm>
            <a:off x="0" y="1109662"/>
            <a:ext cx="9144000" cy="169862"/>
            <a:chOff x="0" y="1109662"/>
            <a:chExt cx="9144000" cy="169862"/>
          </a:xfrm>
        </p:grpSpPr>
        <p:sp>
          <p:nvSpPr>
            <p:cNvPr id="22" name="Shape 22"/>
            <p:cNvSpPr/>
            <p:nvPr/>
          </p:nvSpPr>
          <p:spPr>
            <a:xfrm>
              <a:off x="0" y="1109662"/>
              <a:ext cx="9144000" cy="71437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2343150" y="1131887"/>
              <a:ext cx="6800850" cy="147637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/>
        </p:nvSpPr>
        <p:spPr>
          <a:xfrm>
            <a:off x="2555875" y="26035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الفصل الأول: المفاهيم الأساسية لتقنية المعلومات</a:t>
            </a:r>
          </a:p>
        </p:txBody>
      </p:sp>
      <p:sp>
        <p:nvSpPr>
          <p:cNvPr id="41" name="Shape 41"/>
          <p:cNvSpPr/>
          <p:nvPr/>
        </p:nvSpPr>
        <p:spPr>
          <a:xfrm>
            <a:off x="1763712" y="2565400"/>
            <a:ext cx="5308600" cy="1008062"/>
          </a:xfrm>
          <a:prstGeom prst="roundRect">
            <a:avLst>
              <a:gd name="adj" fmla="val 10800"/>
            </a:avLst>
          </a:prstGeom>
          <a:gradFill>
            <a:gsLst>
              <a:gs pos="0">
                <a:schemeClr val="hlink"/>
              </a:gs>
              <a:gs pos="50000">
                <a:srgbClr val="F0023E"/>
              </a:gs>
              <a:gs pos="50000">
                <a:srgbClr val="F0023E"/>
              </a:gs>
              <a:gs pos="100000">
                <a:schemeClr val="hlink"/>
              </a:gs>
            </a:gsLst>
            <a:lin ang="10800000" scaled="0"/>
          </a:gradFill>
          <a:ln w="19050" cap="rnd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مقدمة الحاسب الآلي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5026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محطة العمل: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تشبه محطة العمل الحاسب الشخصي من حيث أن مستخدمه واحد، و لكنه أقوى من حيث المعالجة للبيانات و التخزين و إمكانية عرض الرسوم أو الألوان بدقة عالية على شاشة عرض الجهاز، و لهذا يستخدم هذا النوع من قبل المهندسين و العلماء و في المختبرات و المصانع، أي المجالات التي تتطلب معالجة عالية جداً.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00400" y="4495800"/>
            <a:ext cx="2667000" cy="200025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 txBox="1"/>
          <p:nvPr/>
        </p:nvSpPr>
        <p:spPr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أنواع الحاسبات 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(حسب الحجم)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2393950" y="1295400"/>
            <a:ext cx="6292850" cy="5026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حاسب التحكم: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يستخدم هذا النوع في عمليات التحكم و المراقبة للأجهزة المختلفة مثل الأجهزة الصناعية و الطبية</a:t>
            </a:r>
          </a:p>
          <a:p>
            <a:pPr marL="0" marR="0" lvl="0" indent="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و وسائل النقل كالطائرات و السيارات لإصدار إشارات التنبيه في حال وجود خلل أو عطل في مجال كما يستخدم في وسائل الاتصالات مثل المقاسم و السنترالات لتولي عمليات تحويل المكالمات الهاتفية و الاستجابة لطلبات مستخدم الهاتف.</a:t>
            </a:r>
          </a:p>
        </p:txBody>
      </p:sp>
      <p:pic>
        <p:nvPicPr>
          <p:cNvPr id="128" name="Shape 1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9750" y="1916112"/>
            <a:ext cx="2032000" cy="27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8200" y="5029200"/>
            <a:ext cx="2024062" cy="1522412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 txBox="1"/>
          <p:nvPr/>
        </p:nvSpPr>
        <p:spPr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أنواع الحاسبات 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(حسب الحجم)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23850" y="1411287"/>
            <a:ext cx="8540750" cy="5257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■"/>
            </a:pPr>
            <a:r>
              <a:rPr lang="en-US" sz="34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تعريف الحاسب الآلي</a:t>
            </a:r>
          </a:p>
          <a:p>
            <a:pPr marL="0" marR="0" lvl="0" indent="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هو عبارة عن آلة الكترونيه يمكن بواسطتها تخزين البيانات ومعالجتها لاستخراج المعلومات، ومن ثَمَّ استرجاعها مرة أخرى متى ما طلب ذلك.</a:t>
            </a:r>
          </a:p>
          <a:p>
            <a:pPr marL="0" marR="0" lvl="0" indent="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■"/>
            </a:pPr>
            <a:r>
              <a:rPr lang="en-US" sz="32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Information and Data</a:t>
            </a:r>
          </a:p>
          <a:p>
            <a:pPr marL="0" marR="0" lvl="0" indent="0" algn="r" rtl="1">
              <a:lnSpc>
                <a:spcPct val="12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المدخلات للجهاز تسمى بيانات حيث يقوم الحاسب بمعالجتها أو تخزينها و أما المخرجات عبارة عن معلومات أو نتائج.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Shape 47"/>
          <p:cNvSpPr txBox="1"/>
          <p:nvPr/>
        </p:nvSpPr>
        <p:spPr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تعريفات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628775"/>
            <a:ext cx="8229600" cy="4895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</a:pPr>
            <a:r>
              <a:rPr lang="en-US" sz="24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السرعة: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في إجراء العمليات الحسابية و معالجة البيانات.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</a:pPr>
            <a:r>
              <a:rPr lang="en-US" sz="24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الدقة: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حيث أن نسبة خطأها بسيطة جداً لدرجة إهماله.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</a:pPr>
            <a:r>
              <a:rPr lang="en-US" sz="24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إمكانية التخزين: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لكم هائل من المعلومات سواء على أقراص داخليه (تخزين داخلي) أو على أقراص خارجية (تخزين خارجي).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</a:pPr>
            <a:r>
              <a:rPr lang="en-US" sz="24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اقتصادية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من ناحيتين (التكلفة, الوقت)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</a:pPr>
            <a:r>
              <a:rPr lang="en-US" sz="24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الاتصالات الشبكية: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توفر خدمات الاتصال الشبكي السريع مما يوفر الوقت و المجهود و التكلفة مثل: خدمة الشبكة العالمية (الويب، الإنترنت).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مميزات الحاسب الآلية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أنواع الحاسبات 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(حسب عملها و تقنيتها)</a:t>
            </a:r>
          </a:p>
        </p:txBody>
      </p:sp>
      <p:grpSp>
        <p:nvGrpSpPr>
          <p:cNvPr id="59" name="Shape 59"/>
          <p:cNvGrpSpPr/>
          <p:nvPr/>
        </p:nvGrpSpPr>
        <p:grpSpPr>
          <a:xfrm>
            <a:off x="2124075" y="1341437"/>
            <a:ext cx="4724400" cy="2209800"/>
            <a:chOff x="1828800" y="2060575"/>
            <a:chExt cx="2971800" cy="1143000"/>
          </a:xfrm>
        </p:grpSpPr>
        <p:cxnSp>
          <p:nvCxnSpPr>
            <p:cNvPr id="60" name="Shape 60"/>
            <p:cNvCxnSpPr/>
            <p:nvPr/>
          </p:nvCxnSpPr>
          <p:spPr>
            <a:xfrm rot="5400000" flipH="1">
              <a:off x="3605212" y="2236787"/>
              <a:ext cx="219075" cy="800100"/>
            </a:xfrm>
            <a:prstGeom prst="straightConnector1">
              <a:avLst/>
            </a:prstGeom>
            <a:solidFill>
              <a:srgbClr val="FFFFFF"/>
            </a:solidFill>
            <a:ln w="28575" cap="rnd" cmpd="sng">
              <a:solidFill>
                <a:srgbClr val="122A4F"/>
              </a:solidFill>
              <a:prstDash val="solid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61" name="Shape 61"/>
            <p:cNvCxnSpPr/>
            <p:nvPr/>
          </p:nvCxnSpPr>
          <p:spPr>
            <a:xfrm rot="-5400000">
              <a:off x="2805112" y="2236787"/>
              <a:ext cx="219075" cy="800100"/>
            </a:xfrm>
            <a:prstGeom prst="straightConnector1">
              <a:avLst/>
            </a:prstGeom>
            <a:solidFill>
              <a:srgbClr val="FFFFFF"/>
            </a:solidFill>
            <a:ln w="28575" cap="rnd" cmpd="sng">
              <a:solidFill>
                <a:srgbClr val="122A4F"/>
              </a:solidFill>
              <a:prstDash val="solid"/>
              <a:miter lim="8000"/>
              <a:headEnd type="none" w="med" len="med"/>
              <a:tailEnd type="none" w="med" len="med"/>
            </a:ln>
          </p:spPr>
        </p:cxnSp>
        <p:sp>
          <p:nvSpPr>
            <p:cNvPr id="62" name="Shape 62"/>
            <p:cNvSpPr/>
            <p:nvPr/>
          </p:nvSpPr>
          <p:spPr>
            <a:xfrm>
              <a:off x="2628900" y="2060575"/>
              <a:ext cx="1371600" cy="457200"/>
            </a:xfrm>
            <a:prstGeom prst="roundRect">
              <a:avLst>
                <a:gd name="adj" fmla="val 16667"/>
              </a:avLst>
            </a:prstGeom>
            <a:solidFill>
              <a:srgbClr val="81A6DE"/>
            </a:solidFill>
            <a:ln w="38100" cap="rnd" cmpd="sng">
              <a:solidFill>
                <a:srgbClr val="122A4F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حسب عملها و تقنيتها</a:t>
              </a:r>
            </a:p>
          </p:txBody>
        </p:sp>
        <p:sp>
          <p:nvSpPr>
            <p:cNvPr id="63" name="Shape 63"/>
            <p:cNvSpPr/>
            <p:nvPr/>
          </p:nvSpPr>
          <p:spPr>
            <a:xfrm>
              <a:off x="1828800" y="2746375"/>
              <a:ext cx="1371600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 cap="rnd" cmpd="sng">
              <a:solidFill>
                <a:srgbClr val="122A4F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Font typeface="Arial"/>
                <a:buNone/>
              </a:pPr>
              <a:r>
                <a:rPr lang="en-US" sz="19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حاسبات قياسية</a:t>
              </a:r>
            </a:p>
            <a:p>
              <a:pPr marL="0" marR="0" lvl="0" indent="0" algn="ctr" rtl="0">
                <a:spcBef>
                  <a:spcPts val="0"/>
                </a:spcBef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(Analogue Computer)</a:t>
              </a:r>
            </a:p>
          </p:txBody>
        </p:sp>
        <p:sp>
          <p:nvSpPr>
            <p:cNvPr id="64" name="Shape 64"/>
            <p:cNvSpPr/>
            <p:nvPr/>
          </p:nvSpPr>
          <p:spPr>
            <a:xfrm>
              <a:off x="3429000" y="2746375"/>
              <a:ext cx="1371600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 cap="rnd" cmpd="sng">
              <a:solidFill>
                <a:srgbClr val="122A4F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Font typeface="Arial"/>
                <a:buNone/>
              </a:pPr>
              <a:r>
                <a:rPr lang="en-US" sz="19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الحاسبات</a:t>
              </a:r>
              <a:r>
                <a:rPr lang="en-US" sz="19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9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الرقمية</a:t>
              </a:r>
            </a:p>
            <a:p>
              <a:pPr marL="0" marR="0" lvl="0" indent="0" algn="ctr" rtl="0">
                <a:spcBef>
                  <a:spcPts val="0"/>
                </a:spcBef>
                <a:buFont typeface="Arial"/>
                <a:buNone/>
              </a:pPr>
              <a:r>
                <a:rPr lang="en-US" sz="19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(Digital Computers)</a:t>
              </a:r>
            </a:p>
          </p:txBody>
        </p:sp>
      </p:grpSp>
      <p:pic>
        <p:nvPicPr>
          <p:cNvPr id="65" name="Shape 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34200" y="1676400"/>
            <a:ext cx="2133600" cy="185102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/>
          <p:nvPr/>
        </p:nvSpPr>
        <p:spPr>
          <a:xfrm>
            <a:off x="5029200" y="4191000"/>
            <a:ext cx="3810000" cy="228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45720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7B1717"/>
              </a:buClr>
              <a:buSzPts val="110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تعالج البيانات الرقمية فقط، بقيم محدوده</a:t>
            </a:r>
          </a:p>
          <a:p>
            <a:pPr marL="0" marR="0" lvl="0" indent="45720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7B1717"/>
              </a:buClr>
              <a:buSzPts val="110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تستخدم في حل المشاكل الحسابية المعقدة و تنظيم الملفات و قواعد البيانات</a:t>
            </a:r>
          </a:p>
          <a:p>
            <a:pPr marL="0" marR="0" lvl="0" indent="45720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7B1717"/>
              </a:buClr>
              <a:buSzPts val="110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مجال هذه الحاسبات الرقمية هي: التعليم و تنظيم الإدارة و المحاسبة.</a:t>
            </a:r>
          </a:p>
          <a:p>
            <a:pPr marL="0" marR="0" lvl="0" indent="45720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7B1717"/>
              </a:buClr>
              <a:buSzPts val="110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و تتميز بالسرعات العالية و إمكانية إجراء أكثر من عملية حسابية في نفس الوقت.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3850" y="1484312"/>
            <a:ext cx="1609725" cy="21336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684212" y="3933825"/>
            <a:ext cx="3810000" cy="2514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B1717"/>
              </a:buClr>
              <a:buSzPts val="120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تستخدم بيانات قياسية و هي البيانات التي تأخذ قيماً عديدة مثل (شدة الصوت، درجة الحرارة).</a:t>
            </a:r>
          </a:p>
          <a:p>
            <a:pPr marL="0" marR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B1717"/>
              </a:buClr>
              <a:buSzPts val="120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تستخدم في حساب الخصائص الفيزيائية مثل (الأوزان، الضغوط، الحرارة)</a:t>
            </a:r>
          </a:p>
          <a:p>
            <a:pPr marL="0" marR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B1717"/>
              </a:buClr>
              <a:buSzPts val="120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تستخدم في المراكز العلمية و الطبية و مراكز الأرصاد الجوية) و المرضى</a:t>
            </a:r>
          </a:p>
          <a:p>
            <a:pPr marL="0" marR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B1717"/>
              </a:buClr>
              <a:buSzPts val="145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و أصبح لها القدرة على اتخاذ أو تسيير الأمور بالصورة التي تجدها مناسبة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أنواع الحاسبات 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(حسب الحجم)</a:t>
            </a:r>
          </a:p>
        </p:txBody>
      </p:sp>
      <p:grpSp>
        <p:nvGrpSpPr>
          <p:cNvPr id="74" name="Shape 74"/>
          <p:cNvGrpSpPr/>
          <p:nvPr/>
        </p:nvGrpSpPr>
        <p:grpSpPr>
          <a:xfrm>
            <a:off x="914400" y="1587500"/>
            <a:ext cx="7772400" cy="4543425"/>
            <a:chOff x="1828800" y="2054225"/>
            <a:chExt cx="9371012" cy="1143000"/>
          </a:xfrm>
        </p:grpSpPr>
        <p:cxnSp>
          <p:nvCxnSpPr>
            <p:cNvPr id="75" name="Shape 75"/>
            <p:cNvCxnSpPr/>
            <p:nvPr/>
          </p:nvCxnSpPr>
          <p:spPr>
            <a:xfrm rot="5400000" flipH="1">
              <a:off x="8404225" y="627062"/>
              <a:ext cx="220662" cy="3998912"/>
            </a:xfrm>
            <a:prstGeom prst="straightConnector1">
              <a:avLst/>
            </a:prstGeom>
            <a:solidFill>
              <a:srgbClr val="FFFFFF"/>
            </a:solidFill>
            <a:ln w="28575" cap="rnd" cmpd="sng">
              <a:solidFill>
                <a:srgbClr val="122A4F"/>
              </a:solidFill>
              <a:prstDash val="solid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76" name="Shape 76"/>
            <p:cNvCxnSpPr/>
            <p:nvPr/>
          </p:nvCxnSpPr>
          <p:spPr>
            <a:xfrm rot="5400000" flipH="1">
              <a:off x="7604125" y="1427162"/>
              <a:ext cx="220662" cy="2398712"/>
            </a:xfrm>
            <a:prstGeom prst="straightConnector1">
              <a:avLst/>
            </a:prstGeom>
            <a:solidFill>
              <a:srgbClr val="FFFFFF"/>
            </a:solidFill>
            <a:ln w="28575" cap="rnd" cmpd="sng">
              <a:solidFill>
                <a:srgbClr val="122A4F"/>
              </a:solidFill>
              <a:prstDash val="solid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77" name="Shape 77"/>
            <p:cNvCxnSpPr/>
            <p:nvPr/>
          </p:nvCxnSpPr>
          <p:spPr>
            <a:xfrm rot="5400000" flipH="1">
              <a:off x="6805612" y="2225675"/>
              <a:ext cx="220662" cy="801687"/>
            </a:xfrm>
            <a:prstGeom prst="straightConnector1">
              <a:avLst/>
            </a:prstGeom>
            <a:solidFill>
              <a:srgbClr val="FFFFFF"/>
            </a:solidFill>
            <a:ln w="28575" cap="rnd" cmpd="sng">
              <a:solidFill>
                <a:srgbClr val="122A4F"/>
              </a:solidFill>
              <a:prstDash val="solid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78" name="Shape 78"/>
            <p:cNvCxnSpPr/>
            <p:nvPr/>
          </p:nvCxnSpPr>
          <p:spPr>
            <a:xfrm rot="-5400000">
              <a:off x="6005512" y="2227262"/>
              <a:ext cx="220662" cy="798512"/>
            </a:xfrm>
            <a:prstGeom prst="straightConnector1">
              <a:avLst/>
            </a:prstGeom>
            <a:solidFill>
              <a:srgbClr val="FFFFFF"/>
            </a:solidFill>
            <a:ln w="28575" cap="rnd" cmpd="sng">
              <a:solidFill>
                <a:srgbClr val="122A4F"/>
              </a:solidFill>
              <a:prstDash val="solid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79" name="Shape 79"/>
            <p:cNvCxnSpPr/>
            <p:nvPr/>
          </p:nvCxnSpPr>
          <p:spPr>
            <a:xfrm rot="-5400000">
              <a:off x="5205412" y="1427162"/>
              <a:ext cx="220662" cy="2398712"/>
            </a:xfrm>
            <a:prstGeom prst="straightConnector1">
              <a:avLst/>
            </a:prstGeom>
            <a:solidFill>
              <a:srgbClr val="FFFFFF"/>
            </a:solidFill>
            <a:ln w="28575" cap="rnd" cmpd="sng">
              <a:solidFill>
                <a:srgbClr val="122A4F"/>
              </a:solidFill>
              <a:prstDash val="solid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0" name="Shape 80"/>
            <p:cNvCxnSpPr/>
            <p:nvPr/>
          </p:nvCxnSpPr>
          <p:spPr>
            <a:xfrm rot="-5400000">
              <a:off x="4405312" y="627062"/>
              <a:ext cx="220662" cy="3998912"/>
            </a:xfrm>
            <a:prstGeom prst="straightConnector1">
              <a:avLst/>
            </a:prstGeom>
            <a:solidFill>
              <a:srgbClr val="FFFFFF"/>
            </a:solidFill>
            <a:ln w="28575" cap="rnd" cmpd="sng">
              <a:solidFill>
                <a:srgbClr val="122A4F"/>
              </a:solidFill>
              <a:prstDash val="solid"/>
              <a:miter lim="8000"/>
              <a:headEnd type="none" w="med" len="med"/>
              <a:tailEnd type="none" w="med" len="med"/>
            </a:ln>
          </p:spPr>
        </p:cxnSp>
        <p:sp>
          <p:nvSpPr>
            <p:cNvPr id="81" name="Shape 81"/>
            <p:cNvSpPr/>
            <p:nvPr/>
          </p:nvSpPr>
          <p:spPr>
            <a:xfrm>
              <a:off x="5827712" y="2054225"/>
              <a:ext cx="1371600" cy="457200"/>
            </a:xfrm>
            <a:prstGeom prst="roundRect">
              <a:avLst>
                <a:gd name="adj" fmla="val 16667"/>
              </a:avLst>
            </a:prstGeom>
            <a:solidFill>
              <a:srgbClr val="81A6DE"/>
            </a:solidFill>
            <a:ln w="38100" cap="rnd" cmpd="sng">
              <a:solidFill>
                <a:srgbClr val="122A4F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Font typeface="Arial"/>
                <a:buNone/>
              </a:pPr>
              <a:r>
                <a:rPr lang="en-US" sz="21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حسب الحجم</a:t>
              </a:r>
            </a:p>
          </p:txBody>
        </p:sp>
        <p:sp>
          <p:nvSpPr>
            <p:cNvPr id="82" name="Shape 82"/>
            <p:cNvSpPr/>
            <p:nvPr/>
          </p:nvSpPr>
          <p:spPr>
            <a:xfrm>
              <a:off x="1828800" y="2740025"/>
              <a:ext cx="1371600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 cap="rnd" cmpd="sng">
              <a:solidFill>
                <a:srgbClr val="122A4F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حاسب </a:t>
              </a:r>
              <a:r>
                <a:rPr lang="en-US" sz="21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التحكم</a:t>
              </a:r>
            </a:p>
          </p:txBody>
        </p:sp>
        <p:sp>
          <p:nvSpPr>
            <p:cNvPr id="83" name="Shape 83"/>
            <p:cNvSpPr/>
            <p:nvPr/>
          </p:nvSpPr>
          <p:spPr>
            <a:xfrm>
              <a:off x="3429000" y="2740025"/>
              <a:ext cx="1371600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 cap="rnd" cmpd="sng">
              <a:solidFill>
                <a:srgbClr val="122A4F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محطة العمل</a:t>
              </a:r>
            </a:p>
          </p:txBody>
        </p:sp>
        <p:sp>
          <p:nvSpPr>
            <p:cNvPr id="84" name="Shape 84"/>
            <p:cNvSpPr/>
            <p:nvPr/>
          </p:nvSpPr>
          <p:spPr>
            <a:xfrm>
              <a:off x="5029200" y="2740025"/>
              <a:ext cx="1371600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 cap="rnd" cmpd="sng">
              <a:solidFill>
                <a:srgbClr val="122A4F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الحاسبات</a:t>
              </a:r>
            </a:p>
            <a:p>
              <a:pPr marL="0" marR="0" lvl="0" indent="0" algn="ctr" rtl="0">
                <a:spcBef>
                  <a:spcPts val="0"/>
                </a:spcBef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الدقيقة</a:t>
              </a:r>
            </a:p>
            <a:p>
              <a:pPr marL="0" marR="0" lvl="0" indent="0" algn="ctr" rtl="0">
                <a:spcBef>
                  <a:spcPts val="0"/>
                </a:spcBef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7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(Micro</a:t>
              </a:r>
            </a:p>
            <a:p>
              <a:pPr marL="0" marR="0" lvl="0" indent="0" algn="ctr" rtl="0">
                <a:spcBef>
                  <a:spcPts val="0"/>
                </a:spcBef>
                <a:buFont typeface="Arial"/>
                <a:buNone/>
              </a:pPr>
              <a:r>
                <a:rPr lang="en-US" sz="17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Computers)</a:t>
              </a:r>
            </a:p>
          </p:txBody>
        </p:sp>
        <p:sp>
          <p:nvSpPr>
            <p:cNvPr id="85" name="Shape 85"/>
            <p:cNvSpPr/>
            <p:nvPr/>
          </p:nvSpPr>
          <p:spPr>
            <a:xfrm>
              <a:off x="6629400" y="2740025"/>
              <a:ext cx="1371600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 cap="rnd" cmpd="sng">
              <a:solidFill>
                <a:srgbClr val="122A4F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الحاسبات</a:t>
              </a:r>
            </a:p>
            <a:p>
              <a:pPr marL="0" marR="0" lvl="0" indent="0" algn="ctr" rtl="0">
                <a:spcBef>
                  <a:spcPts val="0"/>
                </a:spcBef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المتوسطة</a:t>
              </a:r>
            </a:p>
            <a:p>
              <a:pPr marL="0" marR="0" lvl="0" indent="0" algn="ctr" rtl="0">
                <a:spcBef>
                  <a:spcPts val="0"/>
                </a:spcBef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7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(Mini</a:t>
              </a:r>
            </a:p>
            <a:p>
              <a:pPr marL="0" marR="0" lvl="0" indent="0" algn="ctr" rtl="0">
                <a:spcBef>
                  <a:spcPts val="0"/>
                </a:spcBef>
                <a:buFont typeface="Arial"/>
                <a:buNone/>
              </a:pPr>
              <a:r>
                <a:rPr lang="en-US" sz="17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Computers)</a:t>
              </a:r>
            </a:p>
          </p:txBody>
        </p:sp>
        <p:sp>
          <p:nvSpPr>
            <p:cNvPr id="86" name="Shape 86"/>
            <p:cNvSpPr/>
            <p:nvPr/>
          </p:nvSpPr>
          <p:spPr>
            <a:xfrm>
              <a:off x="8229600" y="2740025"/>
              <a:ext cx="1370012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 cap="rnd" cmpd="sng">
              <a:solidFill>
                <a:srgbClr val="122A4F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الحاسبات</a:t>
              </a:r>
            </a:p>
            <a:p>
              <a:pPr marL="0" marR="0" lvl="0" indent="0" algn="ctr" rtl="0">
                <a:spcBef>
                  <a:spcPts val="0"/>
                </a:spcBef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الكبيرة</a:t>
              </a:r>
            </a:p>
            <a:p>
              <a:pPr marL="0" marR="0" lvl="0" indent="0" algn="ctr" rtl="0">
                <a:spcBef>
                  <a:spcPts val="0"/>
                </a:spcBef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(Main</a:t>
              </a:r>
            </a:p>
            <a:p>
              <a:pPr marL="0" marR="0" lvl="0" indent="0" algn="ctr" rtl="0">
                <a:spcBef>
                  <a:spcPts val="0"/>
                </a:spcBef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Frames)</a:t>
              </a:r>
            </a:p>
          </p:txBody>
        </p:sp>
        <p:sp>
          <p:nvSpPr>
            <p:cNvPr id="87" name="Shape 87"/>
            <p:cNvSpPr/>
            <p:nvPr/>
          </p:nvSpPr>
          <p:spPr>
            <a:xfrm>
              <a:off x="9828212" y="2740025"/>
              <a:ext cx="1371600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 cap="rnd" cmpd="sng">
              <a:solidFill>
                <a:srgbClr val="122A4F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الحاسبات</a:t>
              </a:r>
            </a:p>
            <a:p>
              <a:pPr marL="0" marR="0" lvl="0" indent="0" algn="ctr" rtl="0">
                <a:spcBef>
                  <a:spcPts val="0"/>
                </a:spcBef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العملاقة</a:t>
              </a:r>
            </a:p>
            <a:p>
              <a:pPr marL="0" marR="0" lvl="0" indent="0" algn="ctr" rtl="0">
                <a:spcBef>
                  <a:spcPts val="0"/>
                </a:spcBef>
                <a:buFont typeface="Arial"/>
                <a:buNone/>
              </a:pPr>
              <a:r>
                <a:rPr lang="en-US" sz="2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(Super</a:t>
              </a:r>
            </a:p>
            <a:p>
              <a:pPr marL="0" marR="0" lvl="0" indent="0" algn="ctr" rtl="0">
                <a:spcBef>
                  <a:spcPts val="0"/>
                </a:spcBef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Computer)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2555875" y="1412875"/>
            <a:ext cx="6059487" cy="5257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60960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الحاسبات العملاقة (Super Computer):</a:t>
            </a:r>
          </a:p>
          <a:p>
            <a:pPr marL="0" marR="0" lvl="0" indent="60960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7B1717"/>
              </a:buClr>
              <a:buSzPts val="17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تعتبر آلات سريعة جداً و لديها القدرة على تشغيل العشرات من البرامج في وقت واحد.</a:t>
            </a:r>
          </a:p>
          <a:p>
            <a:pPr marL="0" marR="0" lvl="0" indent="60960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7B1717"/>
              </a:buClr>
              <a:buSzPts val="17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تخزين بلايين الأحرف في الذاكرة و يستخدم لهذا الهدف أحدث تقنيات التكنولوجيا.</a:t>
            </a:r>
          </a:p>
          <a:p>
            <a:pPr marL="0" marR="0" lvl="0" indent="60960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7B1717"/>
              </a:buClr>
              <a:buSzPts val="17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يمكن ربطها بالمئات من أجهزة الوحدات الطرفية.</a:t>
            </a:r>
          </a:p>
          <a:p>
            <a:pPr marL="0" marR="0" lvl="0" indent="60960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7B1717"/>
              </a:buClr>
              <a:buSzPts val="17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يمكن أن تصل تكلفة مثل هذه الأجهزة إلى ملايين الدولارات.</a:t>
            </a:r>
          </a:p>
          <a:p>
            <a:pPr marL="0" marR="0" lvl="0" indent="60960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7B1717"/>
              </a:buClr>
              <a:buSzPts val="17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تستخدم فقط في مجالات البحوث العلمية الحكومية و الجامعات و في المراكز الصناعية التطبيقية.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850" y="2060575"/>
            <a:ext cx="2070100" cy="334327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/>
        </p:nvSpPr>
        <p:spPr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أنواع الحاسبات 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(حسب الحجم)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5026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533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الحاسبات الكبيرة (Main Frames):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5334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7B1717"/>
              </a:buClr>
              <a:buSzPts val="1900"/>
              <a:buFont typeface="Arial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تمتاز بسرعتها العالية جدا.</a:t>
            </a:r>
          </a:p>
          <a:p>
            <a:pPr marL="0" marR="0" lvl="0" indent="5334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7B1717"/>
              </a:buClr>
              <a:buSzPts val="1900"/>
              <a:buFont typeface="Arial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مقدرتها على خدمة مئات المستخدمين في الوقت نفسه.</a:t>
            </a:r>
          </a:p>
          <a:p>
            <a:pPr marL="0" marR="0" lvl="0" indent="5334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7B1717"/>
              </a:buClr>
              <a:buSzPts val="1900"/>
              <a:buFont typeface="Arial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تملك سعة تخزين عالية.</a:t>
            </a:r>
          </a:p>
          <a:p>
            <a:pPr marL="0" marR="0" lvl="0" indent="5334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7B1717"/>
              </a:buClr>
              <a:buSzPts val="1900"/>
              <a:buFont typeface="Arial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ترتبط هذه الحواسيب غالباً مع طرفيات و يمكن استخدامها في الشركات الكبيرة و الجامعات.</a:t>
            </a:r>
          </a:p>
        </p:txBody>
      </p:sp>
      <p:pic>
        <p:nvPicPr>
          <p:cNvPr id="100" name="Shape 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8000" y="4672012"/>
            <a:ext cx="2967037" cy="2033587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/>
          <p:nvPr/>
        </p:nvSpPr>
        <p:spPr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أنواع الحاسبات 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(حسب الحجم)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5026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533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الحاسبات المتوسطة (Mini Computers):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5334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7B1717"/>
              </a:buClr>
              <a:buSzPts val="1900"/>
              <a:buFont typeface="Arial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أقل حجما و قدرة تخزينية و سرعة تشغيل من التي قبلها.</a:t>
            </a:r>
          </a:p>
          <a:p>
            <a:pPr marL="0" marR="0" lvl="0" indent="5334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7B1717"/>
              </a:buClr>
              <a:buSzPts val="1900"/>
              <a:buFont typeface="Arial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مناسبة للاستعمال للأعمال التجارية الصغيرة و المتوسطة و في عمليات التحكم الصناعي و اتصالات المعلومات.</a:t>
            </a:r>
          </a:p>
          <a:p>
            <a:pPr marL="0" marR="0" lvl="0" indent="5334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7B1717"/>
              </a:buClr>
              <a:buSzPts val="1900"/>
              <a:buFont typeface="Arial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تحتاج إلى عدد لا يتجاوز الثماني أفراد تقريبا للعمل عليها.</a:t>
            </a:r>
          </a:p>
          <a:p>
            <a:pPr marL="0" marR="0" lvl="0" indent="5334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7B1717"/>
              </a:buClr>
              <a:buSzPts val="1900"/>
              <a:buFont typeface="Arial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أقل تكلفة من الحاسبات الكبيرة.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24200" y="4694237"/>
            <a:ext cx="2962275" cy="1935162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أنواع الحاسبات 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(حسب الحجم)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2627312" y="1600200"/>
            <a:ext cx="6059487" cy="495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533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الحاسبات الدقيقة (Micro Computers):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533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B1717"/>
              </a:buClr>
              <a:buSzPts val="17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أصغر الأنواع حجما ذو قدرة تخزينية محدودة.</a:t>
            </a:r>
          </a:p>
          <a:p>
            <a:pPr marL="0" marR="0" lvl="0" indent="533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B1717"/>
              </a:buClr>
              <a:buSzPts val="17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تسمى بالحاسبات الشخصية أو المنزلية Personal Computer.</a:t>
            </a:r>
          </a:p>
          <a:p>
            <a:pPr marL="0" marR="0" lvl="0" indent="533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B1717"/>
              </a:buClr>
              <a:buSzPts val="17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تؤدي الأعمال الغير معقدة و عامة الغرض.</a:t>
            </a:r>
          </a:p>
          <a:p>
            <a:pPr marL="0" marR="0" lvl="0" indent="53340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B1717"/>
              </a:buClr>
              <a:buSzPts val="17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تعتبر أرخص الحاسبات لا يمكن استخدامه من قبل أكثر من شخص واحد في نفس الوقت.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9387" y="2590800"/>
            <a:ext cx="2628900" cy="240982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/>
          <p:nvPr/>
        </p:nvSpPr>
        <p:spPr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أنواع الحاسبات 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(حسب الحجم)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ample presentation slides 1">
      <a:dk1>
        <a:srgbClr val="1D528D"/>
      </a:dk1>
      <a:lt1>
        <a:srgbClr val="FFFFFF"/>
      </a:lt1>
      <a:dk2>
        <a:srgbClr val="000000"/>
      </a:dk2>
      <a:lt2>
        <a:srgbClr val="B2B2B2"/>
      </a:lt2>
      <a:accent1>
        <a:srgbClr val="2D6BC7"/>
      </a:accent1>
      <a:accent2>
        <a:srgbClr val="FF9900"/>
      </a:accent2>
      <a:accent3>
        <a:srgbClr val="FFFFFF"/>
      </a:accent3>
      <a:accent4>
        <a:srgbClr val="2D6BC7"/>
      </a:accent4>
      <a:accent5>
        <a:srgbClr val="FF9900"/>
      </a:accent5>
      <a:accent6>
        <a:srgbClr val="FFFFFF"/>
      </a:accent6>
      <a:hlink>
        <a:srgbClr val="9999FF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624</Words>
  <Application>Microsoft Office PowerPoint</Application>
  <PresentationFormat>On-screen Show (4:3)</PresentationFormat>
  <Paragraphs>88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Custom</vt:lpstr>
      <vt:lpstr>PowerPoint Presentation</vt:lpstr>
      <vt:lpstr>PowerPoint Presentation</vt:lpstr>
      <vt:lpstr>مميزات الحاسب الآلية</vt:lpstr>
      <vt:lpstr>PowerPoint Presentation</vt:lpstr>
      <vt:lpstr>أنواع الحاسبات (حسب الحجم)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DR.Ahmed Saker</cp:lastModifiedBy>
  <cp:revision>7</cp:revision>
  <dcterms:modified xsi:type="dcterms:W3CDTF">2018-12-11T18:08:28Z</dcterms:modified>
</cp:coreProperties>
</file>